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12192000" cy="6858000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9580-AF66-478E-844E-B97D15EB359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EA05-A25F-464D-96AE-FCFE769BC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9580-AF66-478E-844E-B97D15EB359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EA05-A25F-464D-96AE-FCFE769BC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9580-AF66-478E-844E-B97D15EB359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EA05-A25F-464D-96AE-FCFE769BC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9580-AF66-478E-844E-B97D15EB359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EA05-A25F-464D-96AE-FCFE769BC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9580-AF66-478E-844E-B97D15EB359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EA05-A25F-464D-96AE-FCFE769BC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9580-AF66-478E-844E-B97D15EB359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EA05-A25F-464D-96AE-FCFE769BC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9580-AF66-478E-844E-B97D15EB359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EA05-A25F-464D-96AE-FCFE769BC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9580-AF66-478E-844E-B97D15EB359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EA05-A25F-464D-96AE-FCFE769BC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9580-AF66-478E-844E-B97D15EB359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EA05-A25F-464D-96AE-FCFE769BC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9580-AF66-478E-844E-B97D15EB359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EA05-A25F-464D-96AE-FCFE769BC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69580-AF66-478E-844E-B97D15EB359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7EA05-A25F-464D-96AE-FCFE769BC7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69580-AF66-478E-844E-B97D15EB359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7EA05-A25F-464D-96AE-FCFE769BC7E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367808" y="3105835"/>
            <a:ext cx="3456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kern="100" dirty="0">
                <a:solidFill>
                  <a:srgbClr val="003366"/>
                </a:solidFill>
                <a:latin typeface="Times New Roman" panose="02020603050405020304" pitchFamily="18" charset="0"/>
                <a:ea typeface="华文中宋" panose="02010600040101010101" pitchFamily="2" charset="-122"/>
                <a:cs typeface="Times New Roman" panose="02020603050405020304" pitchFamily="18" charset="0"/>
              </a:rPr>
              <a:t>人员</a:t>
            </a:r>
            <a:r>
              <a:rPr lang="zh-CN" altLang="zh-CN" sz="3600" b="1" kern="100" dirty="0">
                <a:solidFill>
                  <a:srgbClr val="003366"/>
                </a:solidFill>
                <a:latin typeface="Times New Roman" panose="02020603050405020304" pitchFamily="18" charset="0"/>
                <a:ea typeface="华文中宋" panose="02010600040101010101" pitchFamily="2" charset="-122"/>
                <a:cs typeface="Times New Roman" panose="02020603050405020304" pitchFamily="18" charset="0"/>
              </a:rPr>
              <a:t>情况</a:t>
            </a:r>
            <a:r>
              <a:rPr lang="zh-CN" altLang="en-US" sz="3600" b="1" kern="100" dirty="0">
                <a:solidFill>
                  <a:srgbClr val="003366"/>
                </a:solidFill>
                <a:latin typeface="Times New Roman" panose="02020603050405020304" pitchFamily="18" charset="0"/>
                <a:ea typeface="华文中宋" panose="02010600040101010101" pitchFamily="2" charset="-122"/>
                <a:cs typeface="Times New Roman" panose="02020603050405020304" pitchFamily="18" charset="0"/>
              </a:rPr>
              <a:t>表</a:t>
            </a:r>
            <a:endParaRPr lang="en-US" altLang="zh-CN" sz="3600" b="1" kern="100" dirty="0">
              <a:solidFill>
                <a:srgbClr val="003366"/>
              </a:solidFill>
              <a:latin typeface="Times New Roman" panose="02020603050405020304" pitchFamily="18" charset="0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副标题 4"/>
          <p:cNvSpPr txBox="1"/>
          <p:nvPr/>
        </p:nvSpPr>
        <p:spPr>
          <a:xfrm>
            <a:off x="1416050" y="461892"/>
            <a:ext cx="8680450" cy="7556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lstStyle/>
          <a:p>
            <a:pPr>
              <a:spcBef>
                <a:spcPct val="20000"/>
              </a:spcBef>
            </a:pP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568057"/>
            <a:ext cx="12192000" cy="755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4" name="矩形 3"/>
          <p:cNvSpPr/>
          <p:nvPr/>
        </p:nvSpPr>
        <p:spPr>
          <a:xfrm>
            <a:off x="509588" y="556944"/>
            <a:ext cx="769938" cy="757238"/>
          </a:xfrm>
          <a:prstGeom prst="rect">
            <a:avLst/>
          </a:prstGeom>
          <a:solidFill>
            <a:srgbClr val="3566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5" name="标题 3"/>
          <p:cNvSpPr txBox="1"/>
          <p:nvPr/>
        </p:nvSpPr>
        <p:spPr>
          <a:xfrm>
            <a:off x="509588" y="556944"/>
            <a:ext cx="769938" cy="757238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/>
            <a:r>
              <a:rPr lang="zh-CN" altLang="en-US" sz="3200" noProof="1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二</a:t>
            </a:r>
            <a:endParaRPr lang="zh-CN" altLang="en-US" sz="3200" strike="noStrike" noProof="1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副标题 4"/>
          <p:cNvSpPr txBox="1"/>
          <p:nvPr/>
        </p:nvSpPr>
        <p:spPr>
          <a:xfrm>
            <a:off x="1416050" y="558532"/>
            <a:ext cx="8680450" cy="7556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lstStyle/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2D569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指标口径</a:t>
            </a:r>
            <a:r>
              <a:rPr lang="en-US" altLang="zh-CN" sz="32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32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人员情况表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249290" y="606903"/>
          <a:ext cx="4059086" cy="55038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59086"/>
              </a:tblGrid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机构数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年初在职教职工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  其中：教学人员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            科研人员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            行政人员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            后勤人员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年末在职教职工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  其中：教学人员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            科研人员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            行政人员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            后勤人员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年末编制外长期聘用人员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年末离退休人员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 bwMode="auto">
          <a:xfrm>
            <a:off x="5721069" y="747281"/>
            <a:ext cx="5526860" cy="5363437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  <a:round/>
          </a:ln>
          <a:effectLst/>
        </p:spPr>
        <p:txBody>
          <a:bodyPr rtlCol="0" anchor="ctr"/>
          <a:lstStyle/>
          <a:p>
            <a:pPr algn="just">
              <a:lnSpc>
                <a:spcPts val="4600"/>
              </a:lnSpc>
            </a:pPr>
            <a:r>
              <a:rPr lang="en-US" altLang="zh-CN" sz="2600" b="1" dirty="0">
                <a:solidFill>
                  <a:srgbClr val="003366"/>
                </a:solidFill>
                <a:latin typeface="Times New Roman" panose="02020603050405020304" pitchFamily="18" charset="0"/>
                <a:ea typeface="华文中宋" panose="0201060004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指在学校</a:t>
            </a:r>
            <a:r>
              <a:rPr lang="en-US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zh-CN" altLang="en-US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单位</a:t>
            </a:r>
            <a:r>
              <a:rPr lang="en-US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工作并由学校</a:t>
            </a:r>
            <a:r>
              <a:rPr lang="en-US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zh-CN" altLang="en-US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单位</a:t>
            </a:r>
            <a:r>
              <a:rPr lang="en-US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支付工资的</a:t>
            </a:r>
            <a:r>
              <a:rPr lang="zh-CN" altLang="zh-CN" sz="2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在编教职工人数</a:t>
            </a:r>
            <a:r>
              <a:rPr lang="zh-CN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，包括教学人员、科研人员、行政人员、后勤人员等。其中，</a:t>
            </a:r>
            <a:r>
              <a:rPr lang="zh-CN" altLang="zh-CN" sz="2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民办学校</a:t>
            </a:r>
            <a:r>
              <a:rPr lang="zh-CN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在职教职工指</a:t>
            </a:r>
            <a:r>
              <a:rPr lang="zh-CN" altLang="zh-CN" sz="2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编制在学校或学校正式聘用</a:t>
            </a:r>
            <a:r>
              <a:rPr lang="zh-CN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（半年或一学期及以上，不含临时兼课教师），并从事教学、管理和后勤保障工作的固定人员；</a:t>
            </a:r>
            <a:r>
              <a:rPr lang="zh-CN" altLang="zh-CN" sz="2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企业办学校的教职工数的划分还需以工资关系为准</a:t>
            </a:r>
            <a:endParaRPr lang="zh-CN" altLang="en-US" sz="2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2077690" y="1096004"/>
            <a:ext cx="1384710" cy="321587"/>
          </a:xfrm>
          <a:prstGeom prst="rect">
            <a:avLst/>
          </a:prstGeom>
          <a:noFill/>
          <a:ln w="63500">
            <a:solidFill>
              <a:srgbClr val="C00000"/>
            </a:solidFill>
            <a:round/>
          </a:ln>
          <a:effectLst/>
        </p:spPr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箭头连接符 8"/>
          <p:cNvCxnSpPr>
            <a:stCxn id="7" idx="3"/>
          </p:cNvCxnSpPr>
          <p:nvPr/>
        </p:nvCxnSpPr>
        <p:spPr>
          <a:xfrm>
            <a:off x="3462400" y="1256798"/>
            <a:ext cx="2258669" cy="107370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0" y="0"/>
            <a:ext cx="1950181" cy="492443"/>
          </a:xfrm>
          <a:prstGeom prst="rect">
            <a:avLst/>
          </a:prstGeom>
          <a:solidFill>
            <a:schemeClr val="accent1">
              <a:tint val="2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人员情况表</a:t>
            </a:r>
            <a:endParaRPr lang="zh-CN" altLang="en-US" sz="2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904745" y="677095"/>
          <a:ext cx="4059086" cy="55038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59086"/>
              </a:tblGrid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机构数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年初在职教职工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  其中：教学人员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            科研人员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            行政人员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            后勤人员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年末在职教职工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  其中：教学人员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            科研人员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            行政人员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            后勤人员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年末编制外长期聘用人员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年末离退休人员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 bwMode="auto">
          <a:xfrm>
            <a:off x="5594626" y="2387150"/>
            <a:ext cx="5491461" cy="2103929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  <a:round/>
          </a:ln>
          <a:effectLst/>
        </p:spPr>
        <p:txBody>
          <a:bodyPr rtlCol="0" anchor="ctr"/>
          <a:lstStyle/>
          <a:p>
            <a:pPr>
              <a:lnSpc>
                <a:spcPts val="4600"/>
              </a:lnSpc>
            </a:pPr>
            <a:r>
              <a:rPr lang="en-US" altLang="zh-CN" sz="2600" b="1" dirty="0">
                <a:solidFill>
                  <a:srgbClr val="003366"/>
                </a:solidFill>
                <a:latin typeface="Times New Roman" panose="02020603050405020304" pitchFamily="18" charset="0"/>
                <a:ea typeface="华文中宋" panose="0201060004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指统计年度</a:t>
            </a:r>
            <a:r>
              <a:rPr lang="en-US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12</a:t>
            </a:r>
            <a:r>
              <a:rPr lang="zh-CN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月</a:t>
            </a:r>
            <a:r>
              <a:rPr lang="en-US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31</a:t>
            </a:r>
            <a:r>
              <a:rPr lang="zh-CN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日学校</a:t>
            </a:r>
            <a:r>
              <a:rPr lang="zh-CN" altLang="en-US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（单位）</a:t>
            </a:r>
            <a:r>
              <a:rPr lang="zh-CN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教职工编制以外、</a:t>
            </a:r>
            <a:r>
              <a:rPr lang="zh-CN" altLang="zh-CN" sz="2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聘用期一年以上</a:t>
            </a:r>
            <a:r>
              <a:rPr lang="zh-CN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的人员（</a:t>
            </a:r>
            <a:r>
              <a:rPr lang="zh-CN" altLang="zh-CN" sz="2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含特岗教师</a:t>
            </a:r>
            <a:r>
              <a:rPr lang="zh-CN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endParaRPr lang="zh-CN" altLang="en-US" sz="2600" b="1" dirty="0">
              <a:solidFill>
                <a:srgbClr val="00336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2207352" y="5365490"/>
            <a:ext cx="2992445" cy="400690"/>
          </a:xfrm>
          <a:prstGeom prst="rect">
            <a:avLst/>
          </a:prstGeom>
          <a:noFill/>
          <a:ln w="63500">
            <a:solidFill>
              <a:srgbClr val="C00000"/>
            </a:solidFill>
            <a:round/>
          </a:ln>
          <a:effectLst/>
        </p:spPr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箭头连接符 8"/>
          <p:cNvCxnSpPr>
            <a:endCxn id="6" idx="1"/>
          </p:cNvCxnSpPr>
          <p:nvPr/>
        </p:nvCxnSpPr>
        <p:spPr>
          <a:xfrm flipV="1">
            <a:off x="4824484" y="3439115"/>
            <a:ext cx="770142" cy="192637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0" y="0"/>
            <a:ext cx="1982549" cy="492443"/>
          </a:xfrm>
          <a:prstGeom prst="rect">
            <a:avLst/>
          </a:prstGeom>
          <a:solidFill>
            <a:schemeClr val="accent1">
              <a:tint val="2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人员情况表</a:t>
            </a:r>
            <a:endParaRPr lang="zh-CN" altLang="en-US" sz="2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1018294" y="639189"/>
          <a:ext cx="4059086" cy="55038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59086"/>
              </a:tblGrid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机构数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年初在职教职工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  其中：教学人员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            科研人员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            行政人员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            后勤人员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年末在职教职工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  其中：教学人员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            科研人员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            行政人员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            后勤人员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年末编制外长期聘用人员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  <a:tr h="423370">
                <a:tc>
                  <a:txBody>
                    <a:bodyPr/>
                    <a:lstStyle/>
                    <a:p>
                      <a:pPr marL="360045" algn="l" fontAlgn="ctr"/>
                      <a:r>
                        <a:rPr lang="zh-CN" altLang="en-US" sz="2000" b="1" u="none" strike="noStrike" dirty="0">
                          <a:solidFill>
                            <a:srgbClr val="00336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年末离退休人员</a:t>
                      </a:r>
                      <a:endParaRPr lang="zh-CN" altLang="en-US" sz="2000" b="1" i="0" u="none" strike="noStrike" dirty="0">
                        <a:solidFill>
                          <a:srgbClr val="003366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364" marR="4364" marT="4364" marB="0" anchor="ctr">
                    <a:noFill/>
                  </a:tcPr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 bwMode="auto">
          <a:xfrm>
            <a:off x="5146012" y="731480"/>
            <a:ext cx="6027693" cy="1847377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  <a:round/>
          </a:ln>
          <a:effectLst/>
        </p:spPr>
        <p:txBody>
          <a:bodyPr rtlCol="0" anchor="ctr"/>
          <a:lstStyle/>
          <a:p>
            <a:pPr>
              <a:lnSpc>
                <a:spcPts val="4600"/>
              </a:lnSpc>
            </a:pPr>
            <a:r>
              <a:rPr lang="en-US" altLang="zh-CN" sz="2600" b="1" dirty="0">
                <a:solidFill>
                  <a:srgbClr val="003366"/>
                </a:solidFill>
                <a:latin typeface="Times New Roman" panose="02020603050405020304" pitchFamily="18" charset="0"/>
                <a:ea typeface="华文中宋" panose="0201060004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指统计年度</a:t>
            </a:r>
            <a:r>
              <a:rPr lang="en-US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12</a:t>
            </a:r>
            <a:r>
              <a:rPr lang="zh-CN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月</a:t>
            </a:r>
            <a:r>
              <a:rPr lang="en-US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31</a:t>
            </a:r>
            <a:r>
              <a:rPr lang="zh-CN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日学校</a:t>
            </a:r>
            <a:r>
              <a:rPr lang="en-US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zh-CN" altLang="en-US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单位</a:t>
            </a:r>
            <a:r>
              <a:rPr lang="en-US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离退休人员数，</a:t>
            </a:r>
            <a:r>
              <a:rPr lang="zh-CN" altLang="zh-CN" sz="2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包括已纳入社会保障部门统一管理并发放离退休费用</a:t>
            </a:r>
            <a:r>
              <a:rPr lang="zh-CN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的离退休人员</a:t>
            </a:r>
            <a:endParaRPr lang="zh-CN" altLang="en-US" sz="2600" b="1" dirty="0">
              <a:solidFill>
                <a:srgbClr val="00336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1271231" y="5720527"/>
            <a:ext cx="1944202" cy="422472"/>
          </a:xfrm>
          <a:prstGeom prst="rect">
            <a:avLst/>
          </a:prstGeom>
          <a:noFill/>
          <a:ln w="63500">
            <a:solidFill>
              <a:srgbClr val="C00000"/>
            </a:solidFill>
            <a:round/>
          </a:ln>
          <a:effectLst/>
        </p:spPr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箭头连接符 8"/>
          <p:cNvCxnSpPr>
            <a:stCxn id="7" idx="3"/>
            <a:endCxn id="6" idx="1"/>
          </p:cNvCxnSpPr>
          <p:nvPr/>
        </p:nvCxnSpPr>
        <p:spPr>
          <a:xfrm flipV="1">
            <a:off x="3215433" y="1655169"/>
            <a:ext cx="1930579" cy="427659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 bwMode="auto">
          <a:xfrm>
            <a:off x="4522925" y="3236814"/>
            <a:ext cx="7068427" cy="3099250"/>
          </a:xfrm>
          <a:prstGeom prst="rect">
            <a:avLst/>
          </a:prstGeom>
          <a:solidFill>
            <a:schemeClr val="bg1"/>
          </a:solidFill>
          <a:ln w="28575">
            <a:noFill/>
            <a:round/>
          </a:ln>
          <a:effectLst/>
        </p:spPr>
        <p:txBody>
          <a:bodyPr rtlCol="0" anchor="ctr"/>
          <a:lstStyle/>
          <a:p>
            <a:pPr>
              <a:lnSpc>
                <a:spcPts val="4600"/>
              </a:lnSpc>
            </a:pPr>
            <a:r>
              <a:rPr lang="en-US" altLang="zh-CN" sz="2600" b="1" dirty="0">
                <a:solidFill>
                  <a:srgbClr val="003366"/>
                </a:solidFill>
                <a:latin typeface="Times New Roman" panose="02020603050405020304" pitchFamily="18" charset="0"/>
                <a:ea typeface="华文中宋" panose="0201060004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与决算 “基本数字表”中离退休人员数不同，该表</a:t>
            </a:r>
            <a:r>
              <a:rPr lang="zh-CN" altLang="en-US" sz="2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不</a:t>
            </a:r>
            <a:r>
              <a:rPr lang="zh-CN" altLang="zh-CN" sz="2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包括已纳入社会保障部门统一管理并发放离退休费用</a:t>
            </a:r>
            <a:r>
              <a:rPr lang="zh-CN" altLang="zh-CN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的离退休人员</a:t>
            </a:r>
            <a:r>
              <a:rPr lang="zh-CN" altLang="en-US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，填报经费统计基本情况表时</a:t>
            </a:r>
            <a:r>
              <a:rPr lang="zh-CN" altLang="en-US" sz="2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还要加上</a:t>
            </a:r>
            <a:r>
              <a:rPr lang="zh-CN" altLang="en-US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“机构运行信息表”中的</a:t>
            </a:r>
            <a:r>
              <a:rPr lang="zh-CN" altLang="en-US" sz="2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由养老保险基金发放养老金</a:t>
            </a:r>
            <a:r>
              <a:rPr lang="zh-CN" altLang="en-US" sz="2600" b="1" dirty="0">
                <a:solidFill>
                  <a:srgbClr val="0033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的离退休人员</a:t>
            </a:r>
            <a:endParaRPr lang="zh-CN" altLang="en-US" sz="2600" b="1" dirty="0">
              <a:solidFill>
                <a:srgbClr val="00336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V="1">
            <a:off x="8057138" y="2578857"/>
            <a:ext cx="0" cy="85014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0" y="0"/>
            <a:ext cx="1917812" cy="492443"/>
          </a:xfrm>
          <a:prstGeom prst="rect">
            <a:avLst/>
          </a:prstGeom>
          <a:solidFill>
            <a:schemeClr val="accent1">
              <a:tint val="2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人员情况表</a:t>
            </a:r>
            <a:endParaRPr lang="zh-CN" altLang="en-US" sz="2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YzQ4YWY3ZmMyYzIyMDJjOTc4MzQ0NmY4MGQ2NjcxZjE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879</Words>
  <Application>WPS 演示</Application>
  <PresentationFormat>宽屏</PresentationFormat>
  <Paragraphs>98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Arial</vt:lpstr>
      <vt:lpstr>宋体</vt:lpstr>
      <vt:lpstr>Wingdings</vt:lpstr>
      <vt:lpstr>Times New Roman</vt:lpstr>
      <vt:lpstr>华文中宋</vt:lpstr>
      <vt:lpstr>微软雅黑</vt:lpstr>
      <vt:lpstr>Impact</vt:lpstr>
      <vt:lpstr>Calibri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HE</dc:creator>
  <cp:lastModifiedBy>user</cp:lastModifiedBy>
  <cp:revision>2</cp:revision>
  <dcterms:created xsi:type="dcterms:W3CDTF">2023-12-22T02:24:00Z</dcterms:created>
  <dcterms:modified xsi:type="dcterms:W3CDTF">2024-12-20T01:40:36Z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142AAE3056264AB2B3BC3782174D8ABA_12</vt:lpwstr>
  </property>
  <property fmtid="{D5CDD505-2E9C-101B-9397-08002B2CF9AE}" pid="3" name="KSOProductBuildVer">
    <vt:lpwstr>2052-12.1.0.18276</vt:lpwstr>
  </property>
</Properties>
</file>